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8bda16b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8bda16b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94b0a998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94b0a998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94b0a998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94b0a998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94b0a998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94b0a998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94b0a998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94b0a998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94b0a998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94b0a998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94b0a998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94b0a998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94b0a998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94b0a998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94b0a998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94b0a998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94b0a998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94b0a998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94b0a9986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94b0a9986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8bda16b9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8bda16b9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94b0a998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94b0a998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94b0a998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94b0a998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94b0a998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94b0a998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94b0a998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94b0a998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94b0a998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94b0a998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94b0a998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94b0a998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94b0a998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94b0a998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94b0a998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94b0a998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94b0a998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94b0a998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94b0a998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94b0a998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94b0a998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94b0a998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94b0a998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94b0a998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94b0a998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94b0a998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94b0a998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94b0a998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94b0a998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94b0a998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94b0a998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94b0a998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94b0a998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194b0a998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94b0a998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94b0a998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94b0a9986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94b0a998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94b0a9986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94b0a9986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94b0a998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94b0a998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94b0a99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94b0a99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94b0a998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94b0a998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94b0a9986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94b0a9986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94b0a9986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94b0a9986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94b0a998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94b0a998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94b0a998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94b0a998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94b0a9986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194b0a998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94b0a998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194b0a998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94b0a9986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94b0a998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94b0a998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94b0a998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94b0a9986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94b0a9986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94b0a99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94b0a99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94b0a9986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194b0a9986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94b0a998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94b0a998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94b0a998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94b0a998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94b0a9986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94b0a9986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94b0a9986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194b0a9986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94b0a998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94b0a99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94b0a998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94b0a998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94b0a998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94b0a998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94b0a998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94b0a998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5.png"/><Relationship Id="rId7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5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jp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4253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7.</a:t>
            </a: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 Нелинейные методы</a:t>
            </a: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. Отбор признаков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ноября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Всё готово, но есть одно но…..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48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Оценки вероятностей P будем проводить на основе обучающего множества X. Но есть проблема, что оценить вероятность для заданного класса P(x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 всегда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возможно, так как может не найтись объекта в обучении с заданными значениями признаков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(x_1, x_2, ..., x_d| y_j) - ?" id="134" name="Google Shape;134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96" y="3041900"/>
            <a:ext cx="462780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Гипотеза “наивности”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Будем считать, что каждый из факторов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не зависит друг от друга, тогда по формуле независимых событий: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Допущение о том, что каждый из признаков независим, является достаточно сильным упрощением. Например, в задаче предсказания заболеваемости признаки рост и вес, имеют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достаточно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сильную связь друг с другом.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(x_1,  x_2, ..., x_d | y_j) = P(x_1| y_j) \cdot P(x_2|y_j) \cdot ... \cdot P(x_d|y_j)" id="142" name="Google Shape;142;p2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50" y="1948125"/>
            <a:ext cx="7513850" cy="3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Модельный пример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524925" y="1006550"/>
            <a:ext cx="80847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Будем считать фрукт яблоком, если он: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Круглый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Красный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Его диаметр составляет порядка 8 см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559650" y="2769350"/>
            <a:ext cx="72684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вероятность считать некоторый фрукт яблоком: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300" y="1006550"/>
            <a:ext cx="2041325" cy="178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y=яблоко|X=(круглый, красный, диаметр) )  \propto" id="152" name="Google Shape;152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50" y="3327050"/>
            <a:ext cx="5246150" cy="32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 P(красный|яблоко)\cdot P(круглый|яблоко) \cdot P(диаметр|яблоко)] \cdot P(яблоко) " id="153" name="Google Shape;153;p2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025" y="3793200"/>
            <a:ext cx="7560752" cy="3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25325" y="4308425"/>
            <a:ext cx="83619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Какие могут встретиться проблемы при большом количестве признаков в произведении?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Более сложный пример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200" y="508863"/>
            <a:ext cx="3759423" cy="4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585700" y="937075"/>
            <a:ext cx="3759300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Пример: попробуем предсказать состоится ли игра – Play Golf – по данным о погоде: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статистик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695275"/>
            <a:ext cx="342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Посчитаем P(x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Yes) и P(x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No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для каждого признака и априорную вероятность P(y)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575" y="520250"/>
            <a:ext cx="2263275" cy="18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896" y="2852900"/>
            <a:ext cx="2482629" cy="18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2863" y="563270"/>
            <a:ext cx="2227150" cy="178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325" y="2876812"/>
            <a:ext cx="2444228" cy="18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775" y="2249125"/>
            <a:ext cx="2801312" cy="24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статистик</a:t>
            </a:r>
            <a:endParaRPr/>
          </a:p>
        </p:txBody>
      </p:sp>
      <p:pic>
        <p:nvPicPr>
          <p:cNvPr descr="P(Yes|Humidity=High, Outlook=Sunny, Wind=False, Temperature=Hot) \propto \\ \propto  P(High|Yes)\cdot P(Sunny|Yes) \cdot P(False|Yes) \cdot P(Hot|Yes) \cdot P(Yes) = \\= \frac{3}{9} \cdot \frac{2}{9} \cdot \frac{6}{9}\cdot \frac{2}{9} \cdot \frac{9}{14} = \frac{648}{91854} \approx 0.007 &#10;" id="181" name="Google Shape;181;p2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25" y="963125"/>
            <a:ext cx="7881200" cy="93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No|Humidity=High, Outlook=Sunny, Wind=False, Temperature=Hot) \propto \\ \propto  P(High|No)\cdot P(Sunny|No) \cdot P(False|No) \cdot P(Hot|No) \cdot P(No) = \\= \frac{4}{5} \cdot \frac{3}{5} \cdot \frac{2}{5}\cdot \frac{2}{5} \cdot \frac{5}{14} = \frac{240}{8750} \approx 0.027 &#10;" id="182" name="Google Shape;182;p2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27" y="2301630"/>
            <a:ext cx="7881200" cy="94574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443950" y="3457325"/>
            <a:ext cx="78813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Вероятность того, что игра не состоится при заданных погодных условия выше чем она состоится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Наивный байес для численных признаков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Численные признаки пытаются приблизить нормальным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распределением: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5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𝜇,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𝜎 – вычисляются по выборке методом максимального правдоподобия.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275" y="1783925"/>
            <a:ext cx="4377400" cy="12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работы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488" y="773725"/>
            <a:ext cx="5863024" cy="4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Зона применимости 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Плюсы:</a:t>
            </a:r>
            <a:endParaRPr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Простой и быстрый алгоритм классификации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случае, если выполняется предположение о независимости признаков, классификатор показывает очень высокое качество работы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Минусы:</a:t>
            </a:r>
            <a:endParaRPr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в тестовых данных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присутствует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категория, не встречающаяся в обучении, модель присвоить нулевую вероятность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Сглаживание лапласа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решения проблемы нулевой вероятности P(x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|y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делают поправку в вычислении истинной вероятности: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(x_i | y_j) = \frac{|\{k:\  x^k = x_i\}| + \alpha}{|\{k:\ y^k = y_j\}| + \alpha\cdot K} " id="214" name="Google Shape;214;p3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174" y="2199100"/>
            <a:ext cx="3480776" cy="7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351400" y="3089225"/>
            <a:ext cx="5655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Где K – количество признаков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Наивный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байесовский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классификатор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ближайшего соседа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Отбор признаков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87025" y="213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latin typeface="Times New Roman"/>
                <a:ea typeface="Times New Roman"/>
                <a:cs typeface="Times New Roman"/>
                <a:sym typeface="Times New Roman"/>
              </a:rPr>
              <a:t>Метод ближайшего соседа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5" y="232775"/>
            <a:ext cx="2256750" cy="15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524" y="2986450"/>
            <a:ext cx="2474598" cy="18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Основополагающий принцип</a:t>
            </a:r>
            <a:endParaRPr/>
          </a:p>
        </p:txBody>
      </p:sp>
      <p:sp>
        <p:nvSpPr>
          <p:cNvPr id="229" name="Google Shape;229;p33"/>
          <p:cNvSpPr txBox="1"/>
          <p:nvPr/>
        </p:nvSpPr>
        <p:spPr>
          <a:xfrm>
            <a:off x="6287025" y="3945575"/>
            <a:ext cx="237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Еврипид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559650" y="867600"/>
            <a:ext cx="4923600" cy="3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Принцип, по которому работает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ближайших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соседей,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был сформулирован ещё в глубокой древности греческим поэтом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Еврипидом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принцип формулируется так: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“Скажи мне, кто твой друг, и скажу кто ты”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325" y="712925"/>
            <a:ext cx="2379732" cy="31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Интерпретация для машинного обучения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11700" y="847675"/>
            <a:ext cx="445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частности для задачи классификации данный принцип можно переформулировать: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“Скажи мне, какой класс у твоих ближайших соседей, и я скажу какой класс у тебя”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Quick Guide to Understanding a KNN Algorithm - Unite.AI"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572" y="1030650"/>
            <a:ext cx="4074526" cy="26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работы</a:t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311700" y="1152475"/>
            <a:ext cx="462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основе работы классификатора, лежит идея о том, что если объекты находятся близко друг к другу в некотором метрическом пространстве, то и их метки также близки.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 Quick Guide to Understanding a KNN Algorithm - Unite.AI"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572" y="1183050"/>
            <a:ext cx="4074526" cy="26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ближайших соседей</a:t>
            </a:r>
            <a:endParaRPr/>
          </a:p>
        </p:txBody>
      </p: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588" y="1451375"/>
            <a:ext cx="5368425" cy="332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/>
        </p:nvSpPr>
        <p:spPr>
          <a:xfrm>
            <a:off x="533600" y="702625"/>
            <a:ext cx="77460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классифицировать новый объект?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311700" y="760825"/>
            <a:ext cx="637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классифицировать новый объект, нужно: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Вычислить расстояние до каждого из объектов обучающей выборки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Выбрать k объектов обучающей выборки, расстояние до которых минимально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 классифицируемого объекта – это класс, наиболее часто встречающийся среди k ближайших соседей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3" name="Google Shape;263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ближайших соседей</a:t>
            </a:r>
            <a:endParaRPr/>
          </a:p>
        </p:txBody>
      </p:sp>
      <p:pic>
        <p:nvPicPr>
          <p:cNvPr descr="Robot Thinking Images - Free Download on Freepik"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971" y="867575"/>
            <a:ext cx="2392175" cy="239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0" name="Google Shape;270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ближайших соседей</a:t>
            </a:r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201" y="975775"/>
            <a:ext cx="4876251" cy="36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/>
          <p:nvPr/>
        </p:nvSpPr>
        <p:spPr>
          <a:xfrm>
            <a:off x="597150" y="942700"/>
            <a:ext cx="2857500" cy="3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 ближайших соседей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гиперпараметр метода. </a:t>
            </a:r>
            <a:b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Например, для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= 4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Объект будет отнесён к классу  “треугольник”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Формализация метода</a:t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3879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–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количество соседей. Для каждого объекта u возьмём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ближайших к нему объектов из тренировочной выборки: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класс объекта u определяется следующим образом: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x_{(1; u)}, x_{(2; u)}, ..., x_{(k;u)}" id="280" name="Google Shape;280;p3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194" y="1909075"/>
            <a:ext cx="353801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u) = argmax_{y \in Y} \sum_{i=1}^{k}I[y(x_{(i, u)}) = y]" id="281" name="Google Shape;281;p3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124" y="3342400"/>
            <a:ext cx="4932150" cy="4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Взвешенный K-NN</a:t>
            </a:r>
            <a:endParaRPr/>
          </a:p>
        </p:txBody>
      </p:sp>
      <p:sp>
        <p:nvSpPr>
          <p:cNvPr id="287" name="Google Shape;28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977" y="985861"/>
            <a:ext cx="6119251" cy="301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475725" y="913500"/>
            <a:ext cx="27171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 все соседи равноценны по своему вкладу в выбор класса объекта, тк разное расстояние до классифицируемого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объекта. Поэтому тем объектам, которые лежат ближе припишем больший вес.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u) = argmax_{y \in Y} \sum_{i=1}^k \frac{1}{\rho(u, x_{(i, u)})}I[y(x_{(i; u)})=y]" id="290" name="Google Shape;290;p4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250" y="4134175"/>
            <a:ext cx="6775500" cy="6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гиперпараметра k</a:t>
            </a:r>
            <a:endParaRPr/>
          </a:p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88" y="672825"/>
            <a:ext cx="8033829" cy="427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87025" y="213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latin typeface="Times New Roman"/>
                <a:ea typeface="Times New Roman"/>
                <a:cs typeface="Times New Roman"/>
                <a:sym typeface="Times New Roman"/>
              </a:rPr>
              <a:t>Наивный байесовский классификатор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5" y="232775"/>
            <a:ext cx="2256750" cy="15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524" y="2986450"/>
            <a:ext cx="2474598" cy="18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Оптимальное k</a:t>
            </a:r>
            <a:endParaRPr/>
          </a:p>
        </p:txBody>
      </p:sp>
      <p:sp>
        <p:nvSpPr>
          <p:cNvPr id="303" name="Google Shape;30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88" y="933751"/>
            <a:ext cx="7564025" cy="372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измеряем расстояние</a:t>
            </a:r>
            <a:endParaRPr/>
          </a:p>
        </p:txBody>
      </p:sp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ближайших соседей в признаковом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пространстве производится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основе некоторой, метрики </a:t>
            </a:r>
            <a:r>
              <a:rPr lang="ru" sz="20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𝜌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Примерами такой метрики может служит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ь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Евклидова метрика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Манхэттенское расстояние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Расстояние Хэмминга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rho: R^d \times R^d \rightarrow R" id="312" name="Google Shape;312;p4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777" y="2059500"/>
            <a:ext cx="229842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uclid - World History Encyclopedia" id="313" name="Google Shape;31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928" y="1881600"/>
            <a:ext cx="1863022" cy="22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Манхэттенское расстояние</a:t>
            </a:r>
            <a:endParaRPr/>
          </a:p>
        </p:txBody>
      </p:sp>
      <p:sp>
        <p:nvSpPr>
          <p:cNvPr id="319" name="Google Shape;31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0" name="Google Shape;3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30900"/>
            <a:ext cx="4529125" cy="29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4"/>
          <p:cNvSpPr txBox="1"/>
          <p:nvPr/>
        </p:nvSpPr>
        <p:spPr>
          <a:xfrm>
            <a:off x="435625" y="989700"/>
            <a:ext cx="4136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Евклидова метрика: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Манхэттенское расстояние: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rho(A, B) = \sqrt{\sum_{i=1}^{d}(a_i - b_i)^2}" id="322" name="Google Shape;322;p4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898" y="1640925"/>
            <a:ext cx="2927726" cy="49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ho(A, B) = \sum_{i=1}^{d}|a_i - b_i|" id="323" name="Google Shape;323;p4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901" y="3111317"/>
            <a:ext cx="2927726" cy="40255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 txBox="1"/>
          <p:nvPr/>
        </p:nvSpPr>
        <p:spPr>
          <a:xfrm>
            <a:off x="553925" y="3819150"/>
            <a:ext cx="83640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Если в линейных моделях на стадии обучения происходит поиск оптимальных весов w, в наивном байесе вычисление статистик, то что в методе ближайших соседей?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K-NN для задачи регрессии</a:t>
            </a:r>
            <a:endParaRPr/>
          </a:p>
        </p:txBody>
      </p: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750" y="1385287"/>
            <a:ext cx="4987875" cy="3528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u) = \frac{1}{k}\sum_{i=1}^k y(x_{(i;u)})" id="332" name="Google Shape;332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8983" y="686550"/>
            <a:ext cx="349740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применения</a:t>
            </a:r>
            <a:endParaRPr/>
          </a:p>
        </p:txBody>
      </p:sp>
      <p:sp>
        <p:nvSpPr>
          <p:cNvPr id="338" name="Google Shape;338;p46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Необходимо иметь достаточно памяти, чтобы хранить все объекты обучающей выборки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больших выборок алгоритм, может долго работать, так как для данного объекта необходимо вычислить расстояние до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всех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объектов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Перед использованием необходимо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масштабировать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данные, иначе признаки с большими числовыми значениями будут доминировать при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вычислении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расстояний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200" y="3017050"/>
            <a:ext cx="1388675" cy="174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387025" y="213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latin typeface="Times New Roman"/>
                <a:ea typeface="Times New Roman"/>
                <a:cs typeface="Times New Roman"/>
                <a:sym typeface="Times New Roman"/>
              </a:rPr>
              <a:t>Отсев признаков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5" y="232775"/>
            <a:ext cx="2256750" cy="15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524" y="2986450"/>
            <a:ext cx="2474598" cy="18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нужен отбор признаков?</a:t>
            </a:r>
            <a:endParaRPr/>
          </a:p>
        </p:txBody>
      </p:sp>
      <p:sp>
        <p:nvSpPr>
          <p:cNvPr id="354" name="Google Shape;35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Character Field Stock Illustrations – 53,115 Character Field Stock  Illustrations, Vectors &amp; Clipart - Dreamstime - Page 27"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525" y="2819875"/>
            <a:ext cx="1843349" cy="1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8"/>
          <p:cNvSpPr txBox="1"/>
          <p:nvPr>
            <p:ph idx="1" type="body"/>
          </p:nvPr>
        </p:nvSpPr>
        <p:spPr>
          <a:xfrm>
            <a:off x="311700" y="1152475"/>
            <a:ext cx="771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 всегда наличие множества признаков в модели приводят к её улучшениям. В некоторых случаях модель может иметь бесполезные признаки, которые: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Могут коррелировать друг с другом – проблема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мультиколлинеарности в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линейных моделях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Могут значительно увеличивать расчётное время предсказания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Нести много шумных значений в своих значениях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Отсев по </a:t>
            </a:r>
            <a:r>
              <a:rPr lang="ru"/>
              <a:t>дисперсии</a:t>
            </a:r>
            <a:r>
              <a:rPr lang="ru"/>
              <a:t> </a:t>
            </a:r>
            <a:endParaRPr/>
          </a:p>
        </p:txBody>
      </p:sp>
      <p:sp>
        <p:nvSpPr>
          <p:cNvPr id="362" name="Google Shape;362;p49"/>
          <p:cNvSpPr txBox="1"/>
          <p:nvPr>
            <p:ph idx="1" type="body"/>
          </p:nvPr>
        </p:nvSpPr>
        <p:spPr>
          <a:xfrm>
            <a:off x="311700" y="903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Удаляем те признаки, которые имеет маленькую дисперсию – меньшую некоторого порога T, так как данные признаки близки к константам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Running Over Barrier Stock Illustrations – 364 Running Over Barrier Stock  Illustrations, Vectors &amp; Clipart - Dreamstime" id="364" name="Google Shape;3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100" y="2365325"/>
            <a:ext cx="2082349" cy="2082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X_i = E(X_i - EX_i)^2 &lt; T" id="365" name="Google Shape;365;p4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050" y="2075475"/>
            <a:ext cx="366140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Отбор по корреляции с таргетом</a:t>
            </a:r>
            <a:endParaRPr/>
          </a:p>
        </p:txBody>
      </p:sp>
      <p:sp>
        <p:nvSpPr>
          <p:cNvPr id="371" name="Google Shape;37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каждого признака вычислим его корреляцию с целевой переменной. Будем выкидывать признаки, имеющие маленькую корреляцию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75" y="2303861"/>
            <a:ext cx="5043249" cy="11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Более сложные методы</a:t>
            </a:r>
            <a:endParaRPr/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Фильтрационные методы (Filtration methods)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Обёрточные методы (Wrapping methods)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Встроенные в модель отбор (Model selection)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Теорема Байеса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076275"/>
            <a:ext cx="4300500" cy="17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Прежде чем разбирать алгоритм машинного обучения, вспомним одну из центральных теорем теории вероятности – теорему Байеса.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Байес, Томас — Википедия"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250" y="788300"/>
            <a:ext cx="2483575" cy="266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A|B) = \frac{P(B|A)\cdot P(A)}{P(B)}" id="82" name="Google Shape;82;p1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50" y="2804125"/>
            <a:ext cx="3603600" cy="7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6256200" y="3603000"/>
            <a:ext cx="23445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Томас Байес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Фильтрационные методы</a:t>
            </a:r>
            <a:endParaRPr/>
          </a:p>
        </p:txBody>
      </p:sp>
      <p:sp>
        <p:nvSpPr>
          <p:cNvPr id="386" name="Google Shape;386;p52"/>
          <p:cNvSpPr txBox="1"/>
          <p:nvPr>
            <p:ph idx="1" type="body"/>
          </p:nvPr>
        </p:nvSpPr>
        <p:spPr>
          <a:xfrm>
            <a:off x="271575" y="974000"/>
            <a:ext cx="543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Фильтрационные методы – это отбор признаков по различным статистическим тестам.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Идея метода состоит в вычислении влияния каждого признака в отдельности на целевую переменную с помощью вычисления некоторой статистики.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8" name="Google Shape;3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775" y="1076275"/>
            <a:ext cx="2280450" cy="19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/>
          <p:nvPr/>
        </p:nvSpPr>
        <p:spPr>
          <a:xfrm>
            <a:off x="6631875" y="3129325"/>
            <a:ext cx="1925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Карл Пирсон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Технический инструментарий</a:t>
            </a:r>
            <a:endParaRPr/>
          </a:p>
        </p:txBody>
      </p:sp>
      <p:sp>
        <p:nvSpPr>
          <p:cNvPr id="395" name="Google Shape;39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Sklearn есть сразу несколько методов, использующих отбор по статистическим критериям.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Среди них выделим следующие: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SelectKBest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оставляет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признаков с наибольшим значением статистики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SelectPercentile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оставляет признаки со значениями выбранной статистики, попавшими в заданную пользователем квантиль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Статистические тесты для отбора признаков</a:t>
            </a:r>
            <a:endParaRPr/>
          </a:p>
        </p:txBody>
      </p:sp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Тест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𝝌 </a:t>
            </a:r>
            <a:r>
              <a:rPr b="1" baseline="30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– используется в статистике для проверки независимости двух событий.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Поскольку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𝝌 </a:t>
            </a:r>
            <a:r>
              <a:rPr b="1" baseline="30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проверяет степень независимости между двумя переменными, а мы хотим сохранить только признаки, наиболее зависимые от метки, то будем вычислять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𝝌 </a:t>
            </a:r>
            <a:r>
              <a:rPr b="1" baseline="30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между каждым признаком и меткой, сохраняя признаки с наибольшими значениями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Критерий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𝝌 </a:t>
            </a:r>
            <a:r>
              <a:rPr b="1" baseline="30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может применяться только для бинарных или порядковых признаков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Формула вычисления</a:t>
            </a:r>
            <a:endParaRPr sz="2650"/>
          </a:p>
        </p:txBody>
      </p:sp>
      <p:sp>
        <p:nvSpPr>
          <p:cNvPr id="409" name="Google Shape;40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Статистика 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𝝌 </a:t>
            </a:r>
            <a:r>
              <a:rPr b="1" baseline="30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вычисляется по формуле: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Где O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ij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– наблюдаемая частота, E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– ожидаемая частота.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Наблюдаемая частота в точности равна значениям в таблице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Ожидаемая частота есть – математическое ожидание некоторого события A  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chi^2 =\sum_{i=1}^N\sum_{j=1}^M\frac{O_{ij} - E_{ij}}{E_{ij}}" id="411" name="Google Shape;411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175" y="1742500"/>
            <a:ext cx="3620574" cy="6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417" name="Google Shape;417;p56"/>
          <p:cNvSpPr txBox="1"/>
          <p:nvPr>
            <p:ph idx="1" type="body"/>
          </p:nvPr>
        </p:nvSpPr>
        <p:spPr>
          <a:xfrm>
            <a:off x="311700" y="847675"/>
            <a:ext cx="8520600" cy="21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Пример: Хотим выявить влияние курения на гипертонию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P(курит, гипертония) = P(курит)\cdot P(гипертония) = \frac{70}{150} \cdot \frac{72}{150} = \frac{5040}{22500}" id="419" name="Google Shape;419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77" y="3401575"/>
            <a:ext cx="768007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_{0,0} = \sum_{i=1}^{150} P(курит, гипертония)  = 150*\frac{5040}{22500} = 33.6" id="420" name="Google Shape;420;p5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68" y="4069875"/>
            <a:ext cx="617418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475" y="1621099"/>
            <a:ext cx="7267049" cy="138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427" name="Google Shape;42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8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75" y="1320675"/>
            <a:ext cx="7593450" cy="14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7"/>
          <p:cNvSpPr txBox="1"/>
          <p:nvPr/>
        </p:nvSpPr>
        <p:spPr>
          <a:xfrm>
            <a:off x="539900" y="680900"/>
            <a:ext cx="7339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Вычислим подобным образом все ожидаемые наблюдения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chi^2 = \frac{(40-33.6)^2}{33.6} + \frac{(30-36.4)^2}{36.4}+\frac{(32-38.4)^2}{38.4} +\frac{(48-41.6)^2}{41.6} = 4.396" id="430" name="Google Shape;430;p5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900" y="3591525"/>
            <a:ext cx="6499812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7"/>
          <p:cNvSpPr txBox="1"/>
          <p:nvPr/>
        </p:nvSpPr>
        <p:spPr>
          <a:xfrm>
            <a:off x="736400" y="2968900"/>
            <a:ext cx="641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Посчитаем полную статистику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690300" y="4292375"/>
            <a:ext cx="830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highlight>
                  <a:srgbClr val="9ACD4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При отборе оставляем k признаков с наибольшей статистической значимостью </a:t>
            </a:r>
            <a:endParaRPr sz="1800">
              <a:solidFill>
                <a:schemeClr val="dk2"/>
              </a:solidFill>
              <a:highlight>
                <a:srgbClr val="9ACD4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Другие </a:t>
            </a:r>
            <a:r>
              <a:rPr lang="ru"/>
              <a:t>статистики</a:t>
            </a:r>
            <a:r>
              <a:rPr lang="ru"/>
              <a:t> значимости </a:t>
            </a:r>
            <a:endParaRPr/>
          </a:p>
        </p:txBody>
      </p:sp>
      <p:sp>
        <p:nvSpPr>
          <p:cNvPr id="438" name="Google Shape;43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Mutual Information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векторов X и Y статистика вычисляется по формуле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I(X, Y) = \sum_{y \in Y}\sum_{x \in X} p(x, y) \cdot log \frac{p(x, y )}{p(x) \cdot p(y)}" id="440" name="Google Shape;440;p5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919" y="2413900"/>
            <a:ext cx="539006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Обёрточные методы</a:t>
            </a:r>
            <a:endParaRPr/>
          </a:p>
        </p:txBody>
      </p:sp>
      <p:sp>
        <p:nvSpPr>
          <p:cNvPr id="446" name="Google Shape;446;p5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Обёрточные методы используют жадный отбор признаков, т.е. последовательно выкидывают наименее подходящие по мнению методов признаки.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Sklearn есть обёрточный метод – Recursive Feature Elimination (RFE).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Параметры метода: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алгоритм, используемый для отбора признаков (например, Random Forest)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 признаков, которое хотим оставить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Шаг-1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Перебираем все признаки и убираем тот, удаление которого сильнее всего уменьшает ошибку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Шаг-2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Из оставшихся признаков убираем тот, удаление которого сильнее всего уменьшает ошибку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Повторяем шаги 1 и 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4" name="Google Shape;454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Обёрточные методы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Встроенные в модель методы</a:t>
            </a:r>
            <a:endParaRPr/>
          </a:p>
        </p:txBody>
      </p:sp>
      <p:sp>
        <p:nvSpPr>
          <p:cNvPr id="460" name="Google Shape;46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1" name="Google Shape;461;p61"/>
          <p:cNvSpPr txBox="1"/>
          <p:nvPr/>
        </p:nvSpPr>
        <p:spPr>
          <a:xfrm>
            <a:off x="455675" y="1051875"/>
            <a:ext cx="74898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Напоминание: L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регуляризация умеет отбирать признаки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, X) + \alpha\sum_{i=1}^d|w_i| \rightarrow min_{w}" id="462" name="Google Shape;462;p6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48" y="1816625"/>
            <a:ext cx="4615700" cy="4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798" y="1740425"/>
            <a:ext cx="2200218" cy="29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Необходимые термины</a:t>
            </a:r>
            <a:endParaRPr/>
          </a:p>
        </p:txBody>
      </p:sp>
      <p:pic>
        <p:nvPicPr>
          <p:cNvPr descr="P(A|B) = \frac{P(B|A)\cdot P(A)}{P(B)}" id="90" name="Google Shape;90;p1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50" y="1051525"/>
            <a:ext cx="3603600" cy="7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669725" y="2019725"/>
            <a:ext cx="66111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данной формуле: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P(A) – априорная вероятность некоторого события, до наблюдения события B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P(A|B) –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апостериорная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вероятность события А после наблюдения события B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P(B|A) – вероятность наступления события B при наступлении события 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– полная вероятность события B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Информационные критерии</a:t>
            </a:r>
            <a:endParaRPr/>
          </a:p>
        </p:txBody>
      </p:sp>
      <p:sp>
        <p:nvSpPr>
          <p:cNvPr id="469" name="Google Shape;469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Информационный критерий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мера качества модели, учитывающий степень степень “подгонки” модели под данные с корректировкой (штрафом) на используемое количество параметров.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Информационные критерии основаны на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компромиссе между точностью и сложностью модели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Критерии различаются тем, как они обеспечивают этот баланс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AIC</a:t>
            </a:r>
            <a:endParaRPr/>
          </a:p>
        </p:txBody>
      </p:sp>
      <p:sp>
        <p:nvSpPr>
          <p:cNvPr id="476" name="Google Shape;476;p63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Критерий Акаике (AIC, Akaike Information Criterion) для линейных моделей: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— функционал ошибки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оценка дисперсии ошибки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D(y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a(x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— количество используемых признаков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— число объектов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\hat{\sigma} -" id="478" name="Google Shape;478;p6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25" y="2666100"/>
            <a:ext cx="432800" cy="308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C(a, X) = Q(a, X) + \frac{2\hat{\sigma}^2}{n}\cdot l" id="479" name="Google Shape;479;p6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071" y="1479350"/>
            <a:ext cx="428186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Отбор с помощью информационных критериев</a:t>
            </a:r>
            <a:endParaRPr/>
          </a:p>
        </p:txBody>
      </p:sp>
      <p:sp>
        <p:nvSpPr>
          <p:cNvPr id="485" name="Google Shape;48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 модели k признаков, то существует 2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всевозможных моделей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идеале необходимо построить все 2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моделей, для каждой посчитать значение критерий качества (AIC) и выбрать модель, лучшую по этому критерию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большом количестве регрессоров используют метод включений-исключений жадным образом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sp>
        <p:nvSpPr>
          <p:cNvPr id="492" name="Google Shape;49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93" name="Google Shape;493;p65"/>
          <p:cNvSpPr txBox="1"/>
          <p:nvPr/>
        </p:nvSpPr>
        <p:spPr>
          <a:xfrm>
            <a:off x="676250" y="823275"/>
            <a:ext cx="7880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предсказания уровня преступности в  разных штатах по следующим признакам: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4" name="Google Shape;4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125" y="1406775"/>
            <a:ext cx="2447061" cy="32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</a:t>
            </a:r>
            <a:endParaRPr/>
          </a:p>
        </p:txBody>
      </p:sp>
      <p:sp>
        <p:nvSpPr>
          <p:cNvPr id="500" name="Google Shape;50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01" name="Google Shape;5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75" y="1352625"/>
            <a:ext cx="8839204" cy="2926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Связь с машинным обучением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771475"/>
            <a:ext cx="550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Может возникнуть вполне логичный вопрос, а какая тут связь теоремы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байеса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 машинным обучением?</a:t>
            </a:r>
            <a:b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Теорема байеса носит универсальный характер, и за под событиями A и B могут иметься в виду объекты произвольной природы. Так в случае задачи классификации за “событием” A находится метка класса Y некоторого объекта, а за “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событием” B – признаки X этого объекта.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(Y|X) = \frac{P(X|Y)\cdot P(Y)}{P(X)}" id="99" name="Google Shape;99;p1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48" y="3949275"/>
            <a:ext cx="3021826" cy="6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600" y="792800"/>
            <a:ext cx="3025799" cy="385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Более подробный вариант</a:t>
            </a:r>
            <a:endParaRPr/>
          </a:p>
        </p:txBody>
      </p:sp>
      <p:pic>
        <p:nvPicPr>
          <p:cNvPr descr="P(Y|X) = \frac{P(X|Y)\cdot P(Y)}{P(X)}" id="107" name="Google Shape;107;p1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23" y="1015250"/>
            <a:ext cx="3021826" cy="6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496050" y="1761175"/>
            <a:ext cx="7809600" cy="26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Распишем заданную формулу более подробно в понятиях меток класса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= {y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y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признаков объекта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= (x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по данной формуле можно для каждого класса находить вероятность принадлежности некоторого объекта к заданному классу.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(y_j|x_1, x_2, ..., x_d) = \frac{P(x_1, x_2, ..., x_d | y_j)\cdot P(y_j)}{P(x_1, x_2, .., x_d)}" id="109" name="Google Shape;109;p1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550" y="2686325"/>
            <a:ext cx="5659076" cy="6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Решающее правило 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ответа будем выдавать класс с наибольшей вероятностью: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y = argmax_{i=1, ..., K}  \frac{P(x_1, x_2, ..., x_d | y_i)\cdot P(y_i)}{P(x_1, x_2, .., x_d)}" id="117" name="Google Shape;117;p2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125" y="1927389"/>
            <a:ext cx="5863276" cy="7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611750" y="4019800"/>
            <a:ext cx="80325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Избавление от знаменателя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в формуле предсказания нас интересует не точное значение вероятности, а то какой класс имеет наибольшее значение вероятности, то знаменатель можно не вычислять: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(y_j|x_1, x_2, ..., x_d) = argmax_{i=1,..., K}\frac{P(x_1, x_2, ..., x_d | y_i)\cdot P(y_i)}{P(x_1, x_2, .., x_d)} = \\ \ \ \ \ \ \ \ \ \ \ =   argmax_{i=1,..., K}P(x_1, x_2, ..., x_d | y_i)\cdot P(y_i)&#10;" id="126" name="Google Shape;126;p2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850" y="2468525"/>
            <a:ext cx="6556250" cy="9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